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6" r:id="rId2"/>
    <p:sldId id="257" r:id="rId3"/>
    <p:sldId id="358" r:id="rId4"/>
    <p:sldId id="259" r:id="rId5"/>
    <p:sldId id="361" r:id="rId6"/>
    <p:sldId id="359" r:id="rId7"/>
    <p:sldId id="360" r:id="rId8"/>
    <p:sldId id="387" r:id="rId9"/>
    <p:sldId id="363" r:id="rId10"/>
    <p:sldId id="364" r:id="rId11"/>
    <p:sldId id="365" r:id="rId12"/>
    <p:sldId id="366" r:id="rId13"/>
    <p:sldId id="380" r:id="rId14"/>
    <p:sldId id="388" r:id="rId15"/>
    <p:sldId id="378" r:id="rId16"/>
    <p:sldId id="377" r:id="rId17"/>
    <p:sldId id="391" r:id="rId18"/>
    <p:sldId id="390" r:id="rId19"/>
    <p:sldId id="37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>
        <p:scale>
          <a:sx n="103" d="100"/>
          <a:sy n="103" d="100"/>
        </p:scale>
        <p:origin x="171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BA12B-2814-D006-A11C-ABD7A556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A1DD18-9948-6594-01C6-215771B98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7BD76C-527F-238A-D25B-57FF3B32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BE48D2-0CBE-B5CE-F7C5-2C0381F6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0358F2-A705-A9EE-544C-7063E157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18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E6A377-C6A7-2192-7DC3-F697BC03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36E151-A9AE-745F-ECB0-725DC8DE8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E52792-AC68-2447-B60C-451764BC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201F0B-D0DA-2A38-AB32-916A5F1A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65C0AD-4159-2E76-EC9F-3BE32804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06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EFA9E8D-F03F-A25D-9666-6A1C2B3AD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02A94A5-225C-8D36-1837-FCA98388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4C00DF-ADC4-1EF2-1846-A5FDAC32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FEB9CD-9831-078C-3E68-13F8313D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46505B-5993-10AE-D39C-931FC474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78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BCC39D-F15E-DE47-1459-B5CA694D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D20BDE-A8C4-C0D4-7DA9-327A99326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09035C-FD04-11B0-1018-D94843F6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EA1D3F-A471-F755-D251-2E6217E8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4A0CE5-9B58-D943-00E0-0C9EA056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300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E57D52-3D85-B743-DD51-E20C6DB8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CB6298-DD70-E3A7-3F17-24409D4D4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59E585-F561-1249-DE69-F07822ED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F44899-B1B6-046D-7B29-CE63ECF5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333204-0CAA-4729-B883-51AD1F6A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35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C8FC3C-98C7-D67C-7974-74FF58C7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5D157-E369-C2EF-6A53-0EA4BFE2D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8BF3FD-A97A-5904-4E6A-3CA75323E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F5CA34-C547-ED0E-0A79-8CD9FFE3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D2135E-BDD1-82BE-7FC1-5C901307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8A7726-FFB5-723C-A9E9-01BDE092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8548C-DBD1-6746-215D-3971E460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C122BE-52A5-5B24-34A0-96C989D04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BC1EB-CA22-1854-C235-313B1FFC1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948F24-0CF2-9237-8AC0-047728B5C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A0F3348-1F0C-62D0-5D96-49C8AD5C7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FBAE25-8889-8DB5-385A-58F034EA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8004D8-A884-FF51-8E4A-ADC8F143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C312C6-7CE3-2115-57EE-AE9A67FC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29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7DD06-39E0-441A-0D50-FA48455C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9B303AE-F187-B2D6-E960-176E4BE3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696CD47-21C8-55F6-3129-5B933015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23DE57-FC4D-7B15-CA21-14872871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54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451F814-A654-8100-916E-5F243369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CAC9CB-DDDA-E3A7-8614-4E630953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C70457-1B4E-6922-6DCB-DA00E3D8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94457-C4EE-0A9F-0364-A0C43BA2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1368D8-817C-CC28-D834-321F55910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80B291-FB00-61CE-3944-A3CAD6B6A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86F4ED-413C-9123-8ABB-64AE5A9A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28949C-7769-9A6C-492B-325BC8F6D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0AE1E7-95E5-D72B-9B4C-A4DD8D6B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9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B13680-469C-91DD-8893-215FC526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9EFDBAF-0967-719A-B444-8BD1ECB14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E74BA1-1B26-EE1F-1FDE-A4063EDF0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2C123A-FB2D-08C1-D669-35D14331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F6AFCE-32D3-FB13-7359-A5250707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986848-9718-15D4-5C27-06644624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43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702D2A-2354-77A6-46F9-502AF321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771AFF-096F-42E7-55F3-7107EECA8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3C7896-2C7F-92D8-B61B-872504664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FCC56A-784F-40AD-861F-7C26795540BA}" type="datetimeFigureOut">
              <a:rPr lang="it-IT" smtClean="0"/>
              <a:t>18/06/25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398928-AECB-B855-CA97-0E2F69A12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FF78A6-90F9-F945-8FC0-8488160BD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3AA272-1924-47CC-89C3-20A42865BEB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02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t-scissors-tool-1295044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0D85FE0-F9B1-0258-073F-584AE169B8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1897" b="38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C8F5E744-13AA-B77C-4128-D2BB84437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765" y="2898898"/>
            <a:ext cx="6608535" cy="1060203"/>
          </a:xfrm>
        </p:spPr>
        <p:txBody>
          <a:bodyPr>
            <a:noAutofit/>
          </a:bodyPr>
          <a:lstStyle/>
          <a:p>
            <a:pPr algn="l">
              <a:tabLst>
                <a:tab pos="2117725" algn="l"/>
              </a:tabLst>
            </a:pPr>
            <a:r>
              <a:rPr lang="it-IT" sz="3600" dirty="0">
                <a:solidFill>
                  <a:schemeClr val="bg1"/>
                </a:solidFill>
                <a:latin typeface="Formula1 Display Bold" panose="02000000000000000000" pitchFamily="50" charset="0"/>
              </a:rPr>
              <a:t>MotoGP</a:t>
            </a:r>
            <a:br>
              <a:rPr lang="it-IT" sz="3600" dirty="0">
                <a:solidFill>
                  <a:schemeClr val="bg1"/>
                </a:solidFill>
                <a:latin typeface="Formula1 Display Bold" panose="02000000000000000000" pitchFamily="50" charset="0"/>
              </a:rPr>
            </a:br>
            <a:r>
              <a:rPr lang="it-IT" sz="3600" dirty="0" err="1">
                <a:solidFill>
                  <a:schemeClr val="bg1"/>
                </a:solidFill>
                <a:latin typeface="Formula1 Display Bold" panose="02000000000000000000" pitchFamily="50" charset="0"/>
              </a:rPr>
              <a:t>championship</a:t>
            </a:r>
            <a:r>
              <a:rPr lang="it-IT" sz="3600" dirty="0">
                <a:solidFill>
                  <a:schemeClr val="bg1"/>
                </a:solidFill>
                <a:latin typeface="Formula1 Display Bold" panose="02000000000000000000" pitchFamily="50" charset="0"/>
              </a:rPr>
              <a:t> simulator</a:t>
            </a:r>
            <a:endParaRPr lang="en-US" sz="3600" dirty="0"/>
          </a:p>
        </p:txBody>
      </p:sp>
      <p:pic>
        <p:nvPicPr>
          <p:cNvPr id="9" name="Immagine 8" descr="Immagine che contiene arte, Elementi grafici, grafica, Policromia&#10;&#10;Il contenuto generato dall'IA potrebbe non essere corretto.">
            <a:extLst>
              <a:ext uri="{FF2B5EF4-FFF2-40B4-BE49-F238E27FC236}">
                <a16:creationId xmlns:a16="http://schemas.microsoft.com/office/drawing/2014/main" id="{9279EF0D-C63D-DD36-AAB0-487286FF3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649" y="237279"/>
            <a:ext cx="1152901" cy="11529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96A471-C931-871A-31CE-5EE39ECD2882}"/>
              </a:ext>
            </a:extLst>
          </p:cNvPr>
          <p:cNvSpPr txBox="1"/>
          <p:nvPr/>
        </p:nvSpPr>
        <p:spPr>
          <a:xfrm>
            <a:off x="4640245" y="5832190"/>
            <a:ext cx="2911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Giovanni Manfredi</a:t>
            </a:r>
          </a:p>
          <a:p>
            <a:pPr algn="ctr"/>
            <a:r>
              <a:rPr lang="it-IT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0522501917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678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134"/>
            <a:ext cx="10515600" cy="4351338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600" dirty="0">
                <a:latin typeface="Formula1 Display Regular" panose="02000000000000000000" pitchFamily="50" charset="0"/>
              </a:rPr>
              <a:t>Dopo l’acquisizione dei dataset, è stata eseguita un’analisi preliminare per comprenderne la struttura e identificare quali sono i dataset rilevanti che poi verranno uniti.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E8A0966-A3C8-1C27-ABB3-57132E798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42098"/>
              </p:ext>
            </p:extLst>
          </p:nvPr>
        </p:nvGraphicFramePr>
        <p:xfrm>
          <a:off x="1742511" y="3759742"/>
          <a:ext cx="926530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6440">
                  <a:extLst>
                    <a:ext uri="{9D8B030D-6E8A-4147-A177-3AD203B41FA5}">
                      <a16:colId xmlns:a16="http://schemas.microsoft.com/office/drawing/2014/main" val="3921531991"/>
                    </a:ext>
                  </a:extLst>
                </a:gridCol>
                <a:gridCol w="4878860">
                  <a:extLst>
                    <a:ext uri="{9D8B030D-6E8A-4147-A177-3AD203B41FA5}">
                      <a16:colId xmlns:a16="http://schemas.microsoft.com/office/drawing/2014/main" val="2902777012"/>
                    </a:ext>
                  </a:extLst>
                </a:gridCol>
              </a:tblGrid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  <a:latin typeface="Formula1 Display Bold" panose="02000000000000000000" pitchFamily="50" charset="0"/>
                        </a:rPr>
                        <a:t>Datasets mantenuti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dirty="0">
                          <a:solidFill>
                            <a:schemeClr val="tx1"/>
                          </a:solidFill>
                          <a:latin typeface="Formula1 Display Bold" panose="02000000000000000000" pitchFamily="50" charset="0"/>
                        </a:rPr>
                        <a:t>Datasets eliminati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19880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riders-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finishing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-positions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constructor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-world-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championshipresults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511109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riders-info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same-nation-podium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4837"/>
                  </a:ext>
                </a:extLst>
              </a:tr>
              <a:tr h="286139">
                <a:tc>
                  <a:txBody>
                    <a:bodyPr/>
                    <a:lstStyle/>
                    <a:p>
                      <a:pPr algn="ctr"/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grand-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prinx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-events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grand-</a:t>
                      </a:r>
                      <a:r>
                        <a:rPr lang="it-IT" sz="160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prinx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-race-winners</a:t>
                      </a:r>
                      <a:endParaRPr lang="it-IT" sz="16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667958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38C4CDE0-1676-519C-DEE6-119A55D0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9" y="5065031"/>
            <a:ext cx="1399592" cy="139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33305FD2-8ED6-4D3E-E5FA-C678DC62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Refactor</a:t>
            </a:r>
            <a:endParaRPr lang="it-IT" dirty="0">
              <a:solidFill>
                <a:srgbClr val="EF0000"/>
              </a:solidFill>
              <a:latin typeface="Formula1 Display Regular" panose="02000000000000000000" pitchFamily="50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685"/>
            <a:ext cx="10515600" cy="4351338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600" dirty="0">
                <a:latin typeface="Formula1 Display Regular" panose="02000000000000000000" pitchFamily="50" charset="0"/>
              </a:rPr>
              <a:t>Dopo aver eliminato i dataset irrilevanti, ho unito, attraverso una </a:t>
            </a:r>
            <a:r>
              <a:rPr lang="it-IT" sz="2600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left</a:t>
            </a:r>
            <a:r>
              <a:rPr lang="it-IT" sz="26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 join </a:t>
            </a:r>
            <a:r>
              <a:rPr lang="it-IT" sz="2600" dirty="0">
                <a:latin typeface="Formula1 Display Regular" panose="02000000000000000000" pitchFamily="50" charset="0"/>
              </a:rPr>
              <a:t>sul nome, i due dataset riguardanti i rider, ottenendo un dataset per i</a:t>
            </a:r>
            <a:r>
              <a:rPr lang="it-IT" sz="2600" dirty="0">
                <a:latin typeface="Formula1 Display Bold" panose="02000000000000000000" pitchFamily="50" charset="0"/>
              </a:rPr>
              <a:t> piloti</a:t>
            </a:r>
            <a:r>
              <a:rPr lang="it-IT" sz="2600" dirty="0">
                <a:latin typeface="Formula1 Display Regular" panose="02000000000000000000" pitchFamily="50" charset="0"/>
              </a:rPr>
              <a:t> e un dataset per i </a:t>
            </a:r>
            <a:r>
              <a:rPr lang="it-IT" sz="2600" dirty="0">
                <a:latin typeface="Formula1 Display Bold" panose="02000000000000000000" pitchFamily="50" charset="0"/>
              </a:rPr>
              <a:t>circuiti</a:t>
            </a:r>
            <a:r>
              <a:rPr lang="it-IT" sz="2600" dirty="0">
                <a:latin typeface="Formula1 Display Regular" panose="02000000000000000000" pitchFamily="50" charset="0"/>
              </a:rPr>
              <a:t>: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F41756-FF3C-A85E-75F2-F2AAD2F91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70625"/>
              </p:ext>
            </p:extLst>
          </p:nvPr>
        </p:nvGraphicFramePr>
        <p:xfrm>
          <a:off x="516000" y="3814354"/>
          <a:ext cx="11160000" cy="10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9622">
                  <a:extLst>
                    <a:ext uri="{9D8B030D-6E8A-4147-A177-3AD203B41FA5}">
                      <a16:colId xmlns:a16="http://schemas.microsoft.com/office/drawing/2014/main" val="1430979085"/>
                    </a:ext>
                  </a:extLst>
                </a:gridCol>
                <a:gridCol w="2014378">
                  <a:extLst>
                    <a:ext uri="{9D8B030D-6E8A-4147-A177-3AD203B41FA5}">
                      <a16:colId xmlns:a16="http://schemas.microsoft.com/office/drawing/2014/main" val="1262980158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91575713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514657113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57380274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Name</a:t>
                      </a:r>
                      <a:endParaRPr lang="it-IT" sz="14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First Places</a:t>
                      </a:r>
                      <a:endParaRPr lang="it-IT" sz="14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Second Places</a:t>
                      </a:r>
                      <a:endParaRPr lang="it-IT" sz="14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Third Places</a:t>
                      </a: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i="1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PolePositions</a:t>
                      </a: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39208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WorldChampionships</a:t>
                      </a: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0" kern="1200" dirty="0" err="1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NormalizedScore</a:t>
                      </a: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624916"/>
                  </a:ext>
                </a:extLst>
              </a:tr>
            </a:tbl>
          </a:graphicData>
        </a:graphic>
      </p:graphicFrame>
      <p:pic>
        <p:nvPicPr>
          <p:cNvPr id="8" name="Immagine 7" descr="Immagine che contiene strumento, forbici, utensile manuale&#10;&#10;Descrizione generata automaticamente">
            <a:extLst>
              <a:ext uri="{FF2B5EF4-FFF2-40B4-BE49-F238E27FC236}">
                <a16:creationId xmlns:a16="http://schemas.microsoft.com/office/drawing/2014/main" id="{827B8842-9354-C7AF-B8D4-11CE926B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7034" y="131782"/>
            <a:ext cx="1218782" cy="1325563"/>
          </a:xfrm>
          <a:prstGeom prst="rect">
            <a:avLst/>
          </a:prstGeom>
        </p:spPr>
      </p:pic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F1A35A57-F5CD-65EF-2FD4-E133869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77EC7F4A-6910-4D9A-429A-34BFB1796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96131"/>
              </p:ext>
            </p:extLst>
          </p:nvPr>
        </p:nvGraphicFramePr>
        <p:xfrm>
          <a:off x="516000" y="5718218"/>
          <a:ext cx="9505330" cy="10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6422">
                  <a:extLst>
                    <a:ext uri="{9D8B030D-6E8A-4147-A177-3AD203B41FA5}">
                      <a16:colId xmlns:a16="http://schemas.microsoft.com/office/drawing/2014/main" val="1430979085"/>
                    </a:ext>
                  </a:extLst>
                </a:gridCol>
                <a:gridCol w="1715710">
                  <a:extLst>
                    <a:ext uri="{9D8B030D-6E8A-4147-A177-3AD203B41FA5}">
                      <a16:colId xmlns:a16="http://schemas.microsoft.com/office/drawing/2014/main" val="1262980158"/>
                    </a:ext>
                  </a:extLst>
                </a:gridCol>
                <a:gridCol w="1901066">
                  <a:extLst>
                    <a:ext uri="{9D8B030D-6E8A-4147-A177-3AD203B41FA5}">
                      <a16:colId xmlns:a16="http://schemas.microsoft.com/office/drawing/2014/main" val="2091575713"/>
                    </a:ext>
                  </a:extLst>
                </a:gridCol>
                <a:gridCol w="1901066">
                  <a:extLst>
                    <a:ext uri="{9D8B030D-6E8A-4147-A177-3AD203B41FA5}">
                      <a16:colId xmlns:a16="http://schemas.microsoft.com/office/drawing/2014/main" val="3514657113"/>
                    </a:ext>
                  </a:extLst>
                </a:gridCol>
                <a:gridCol w="1901066">
                  <a:extLst>
                    <a:ext uri="{9D8B030D-6E8A-4147-A177-3AD203B41FA5}">
                      <a16:colId xmlns:a16="http://schemas.microsoft.com/office/drawing/2014/main" val="573802748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it-IT" sz="1400" kern="1200" dirty="0">
                          <a:solidFill>
                            <a:schemeClr val="tx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Track</a:t>
                      </a:r>
                      <a:endParaRPr lang="it-IT" sz="14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39208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0" kern="1200" dirty="0">
                        <a:solidFill>
                          <a:schemeClr val="tx1"/>
                        </a:solidFill>
                        <a:effectLst/>
                        <a:latin typeface="Formula1 Display Regular" panose="02000000000000000000" pitchFamily="50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62491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C39686-B68A-29E9-C438-DDB9598B030D}"/>
              </a:ext>
            </a:extLst>
          </p:cNvPr>
          <p:cNvSpPr txBox="1"/>
          <p:nvPr/>
        </p:nvSpPr>
        <p:spPr>
          <a:xfrm>
            <a:off x="515999" y="3405627"/>
            <a:ext cx="1115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EF0000"/>
                </a:solidFill>
                <a:latin typeface="Formula1 Display Bold" panose="02000000000000000000" pitchFamily="50" charset="0"/>
              </a:rPr>
              <a:t>Rider</a:t>
            </a:r>
            <a:endParaRPr lang="it-IT" dirty="0">
              <a:solidFill>
                <a:srgbClr val="EF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BE6E872-C516-D72B-5DB4-95571C7E8F3B}"/>
              </a:ext>
            </a:extLst>
          </p:cNvPr>
          <p:cNvSpPr txBox="1"/>
          <p:nvPr/>
        </p:nvSpPr>
        <p:spPr>
          <a:xfrm>
            <a:off x="516000" y="5258216"/>
            <a:ext cx="1115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EF0000"/>
                </a:solidFill>
                <a:latin typeface="Formula1 Display Bold" panose="02000000000000000000" pitchFamily="50" charset="0"/>
              </a:rPr>
              <a:t>Track</a:t>
            </a:r>
            <a:endParaRPr lang="it-IT" dirty="0">
              <a:solidFill>
                <a:srgbClr val="EF000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312E1E-5A08-1447-F72C-CFDFBB927CF6}"/>
              </a:ext>
            </a:extLst>
          </p:cNvPr>
          <p:cNvSpPr txBox="1"/>
          <p:nvPr/>
        </p:nvSpPr>
        <p:spPr>
          <a:xfrm>
            <a:off x="13122876" y="3892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22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Data </a:t>
            </a:r>
            <a:r>
              <a:rPr lang="it-IT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cleaning</a:t>
            </a:r>
            <a:endParaRPr lang="it-IT" dirty="0">
              <a:solidFill>
                <a:srgbClr val="EF0000"/>
              </a:solidFill>
              <a:latin typeface="Formula1 Display Regular" panose="02000000000000000000" pitchFamily="50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Dopo la corretta fusione dei dataset, ho eseguito una serie di operazioni per pulire e manipolare i dati al fine di renderli più coerenti e adatti all’analisi successiva. Le operazioni sono:</a:t>
            </a:r>
          </a:p>
          <a:p>
            <a:pPr algn="just">
              <a:lnSpc>
                <a:spcPct val="100000"/>
              </a:lnSpc>
            </a:pPr>
            <a:r>
              <a:rPr lang="it-IT" sz="2800" dirty="0">
                <a:latin typeface="Formula1 Display Regular" panose="02000000000000000000" pitchFamily="50" charset="0"/>
              </a:rPr>
              <a:t>Rimozione dei </a:t>
            </a:r>
            <a:r>
              <a:rPr lang="it-IT" sz="28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duplicati</a:t>
            </a:r>
            <a:r>
              <a:rPr lang="it-IT" sz="2800" dirty="0">
                <a:latin typeface="Formula1 Display Regular" panose="02000000000000000000" pitchFamily="50" charset="0"/>
              </a:rPr>
              <a:t>;</a:t>
            </a:r>
          </a:p>
          <a:p>
            <a:pPr algn="just">
              <a:lnSpc>
                <a:spcPct val="100000"/>
              </a:lnSpc>
            </a:pPr>
            <a:r>
              <a:rPr lang="it-IT" sz="2800" dirty="0">
                <a:latin typeface="Formula1 Display Regular" panose="02000000000000000000" pitchFamily="50" charset="0"/>
              </a:rPr>
              <a:t>Analisi dei </a:t>
            </a:r>
            <a:r>
              <a:rPr lang="it-IT" sz="28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valori nulli</a:t>
            </a:r>
            <a:r>
              <a:rPr lang="it-IT" sz="2800" dirty="0">
                <a:latin typeface="Formula1 Display Regular" panose="02000000000000000000" pitchFamily="50" charset="0"/>
              </a:rPr>
              <a:t>;</a:t>
            </a:r>
          </a:p>
          <a:p>
            <a:pPr algn="just">
              <a:lnSpc>
                <a:spcPct val="100000"/>
              </a:lnSpc>
            </a:pPr>
            <a:r>
              <a:rPr lang="it-IT" sz="28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Formattazione</a:t>
            </a:r>
            <a:r>
              <a:rPr lang="it-IT" sz="2800" dirty="0">
                <a:latin typeface="Formula1 Display Regular" panose="02000000000000000000" pitchFamily="50" charset="0"/>
              </a:rPr>
              <a:t> dei nomi dei piloti;</a:t>
            </a:r>
          </a:p>
          <a:p>
            <a:pPr algn="just">
              <a:lnSpc>
                <a:spcPct val="100000"/>
              </a:lnSpc>
            </a:pPr>
            <a:r>
              <a:rPr lang="it-IT" sz="2800" dirty="0">
                <a:latin typeface="Formula1 Display Regular" panose="02000000000000000000" pitchFamily="50" charset="0"/>
              </a:rPr>
              <a:t>Aggiunta di </a:t>
            </a:r>
            <a:r>
              <a:rPr lang="it-IT" sz="28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Score</a:t>
            </a:r>
            <a:r>
              <a:rPr lang="it-IT" sz="2800" dirty="0">
                <a:latin typeface="Formula1 Display Regular" panose="02000000000000000000" pitchFamily="50" charset="0"/>
              </a:rPr>
              <a:t> e </a:t>
            </a:r>
            <a:r>
              <a:rPr lang="it-IT" sz="2800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NormalizedScore</a:t>
            </a:r>
            <a:r>
              <a:rPr lang="it-IT" sz="2800" dirty="0">
                <a:latin typeface="Formula1 Display Regular" panose="02000000000000000000" pitchFamily="50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EF770A-B04F-7BE3-9F82-80B830E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1" y="365124"/>
            <a:ext cx="97944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E35836B3-B8C9-DFC4-6C9C-E2429139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38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78F4-DDCF-3839-56A8-8207AFB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195CCAF-2398-0388-C137-1F3C94B9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sz="4400" dirty="0" err="1">
                <a:solidFill>
                  <a:srgbClr val="FF0000"/>
                </a:solidFill>
                <a:latin typeface="Formula1 Display Regular" panose="02000000000000000000" pitchFamily="50" charset="0"/>
              </a:rPr>
              <a:t>NoSQL</a:t>
            </a:r>
            <a:endParaRPr lang="it-IT" dirty="0">
              <a:solidFill>
                <a:srgbClr val="EF0000"/>
              </a:solidFill>
              <a:latin typeface="Formula1 Display Regular" panose="02000000000000000000" pitchFamily="50" charset="0"/>
            </a:endParaRPr>
          </a:p>
        </p:txBody>
      </p:sp>
      <p:pic>
        <p:nvPicPr>
          <p:cNvPr id="5" name="Picture 8" descr="MotoGP Logo and symbol, meaning, history, PNG">
            <a:extLst>
              <a:ext uri="{FF2B5EF4-FFF2-40B4-BE49-F238E27FC236}">
                <a16:creationId xmlns:a16="http://schemas.microsoft.com/office/drawing/2014/main" id="{F240FF4F-ABD2-AD27-DA4A-6253AD1A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BBE97B-DAF4-677F-906E-8EB6DAAE0A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it-IT" dirty="0">
                <a:latin typeface="Formula1 Display Regular" panose="02000000000000000000" pitchFamily="50" charset="0"/>
              </a:rPr>
              <a:t>Per la gestione dei dati, la piattaforma utilizza </a:t>
            </a:r>
            <a:r>
              <a:rPr lang="it-IT" dirty="0" err="1">
                <a:latin typeface="Formula1 Display Bold" panose="02000000000000000000" pitchFamily="50" charset="0"/>
              </a:rPr>
              <a:t>MongoDB</a:t>
            </a:r>
            <a:r>
              <a:rPr lang="it-IT" dirty="0">
                <a:latin typeface="Formula1 Display Regular" panose="02000000000000000000" pitchFamily="50" charset="0"/>
              </a:rPr>
              <a:t>, organizzato in quattro principali </a:t>
            </a:r>
            <a:r>
              <a:rPr lang="it-IT" dirty="0" err="1">
                <a:latin typeface="Formula1 Display Regular" panose="02000000000000000000" pitchFamily="50" charset="0"/>
              </a:rPr>
              <a:t>collections</a:t>
            </a:r>
            <a:r>
              <a:rPr lang="it-IT" dirty="0">
                <a:latin typeface="Formula1 Display Regular" panose="02000000000000000000" pitchFamily="50" charset="0"/>
              </a:rPr>
              <a:t>:</a:t>
            </a:r>
          </a:p>
          <a:p>
            <a:pPr lvl="1" algn="just">
              <a:lnSpc>
                <a:spcPct val="100000"/>
              </a:lnSpc>
            </a:pPr>
            <a:r>
              <a:rPr lang="it-IT" dirty="0" err="1">
                <a:latin typeface="Formula1 Display Regular" panose="02000000000000000000" pitchFamily="50" charset="0"/>
              </a:rPr>
              <a:t>Championships</a:t>
            </a:r>
            <a:endParaRPr lang="it-IT" dirty="0">
              <a:latin typeface="Formula1 Display Regular" panose="02000000000000000000" pitchFamily="50" charset="0"/>
            </a:endParaRPr>
          </a:p>
          <a:p>
            <a:pPr lvl="1" algn="just">
              <a:lnSpc>
                <a:spcPct val="100000"/>
              </a:lnSpc>
            </a:pPr>
            <a:r>
              <a:rPr lang="it-IT" dirty="0">
                <a:latin typeface="Formula1 Display Regular" panose="02000000000000000000" pitchFamily="50" charset="0"/>
              </a:rPr>
              <a:t>Riders</a:t>
            </a:r>
          </a:p>
          <a:p>
            <a:pPr lvl="1" algn="just">
              <a:lnSpc>
                <a:spcPct val="100000"/>
              </a:lnSpc>
            </a:pPr>
            <a:r>
              <a:rPr lang="it-IT" dirty="0">
                <a:latin typeface="Formula1 Display Regular" panose="02000000000000000000" pitchFamily="50" charset="0"/>
              </a:rPr>
              <a:t>Tracks</a:t>
            </a:r>
          </a:p>
          <a:p>
            <a:pPr lvl="1" algn="just">
              <a:lnSpc>
                <a:spcPct val="100000"/>
              </a:lnSpc>
            </a:pPr>
            <a:r>
              <a:rPr lang="it-IT" dirty="0">
                <a:latin typeface="Formula1 Display Regular" panose="02000000000000000000" pitchFamily="50" charset="0"/>
              </a:rPr>
              <a:t>Race</a:t>
            </a:r>
          </a:p>
        </p:txBody>
      </p:sp>
      <p:pic>
        <p:nvPicPr>
          <p:cNvPr id="6" name="Immagine 5" descr="Immagine che contiene calzature&#10;&#10;Il contenuto generato dall'IA potrebbe non essere corretto.">
            <a:extLst>
              <a:ext uri="{FF2B5EF4-FFF2-40B4-BE49-F238E27FC236}">
                <a16:creationId xmlns:a16="http://schemas.microsoft.com/office/drawing/2014/main" id="{03AA7D2D-DC48-B437-7A16-A301C78B3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34" y="4724400"/>
            <a:ext cx="2840766" cy="28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2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DB47-4205-8718-E90F-3CD49D34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gruppo&#10;&#10;Il contenuto generato dall'IA potrebbe non essere corretto.">
            <a:extLst>
              <a:ext uri="{FF2B5EF4-FFF2-40B4-BE49-F238E27FC236}">
                <a16:creationId xmlns:a16="http://schemas.microsoft.com/office/drawing/2014/main" id="{E74ACDF0-65A8-9424-E4D4-8B62C4EEAE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278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85A9BB4-9F30-E446-E548-A0D47C95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002631"/>
            <a:ext cx="10515600" cy="2852737"/>
          </a:xfrm>
        </p:spPr>
        <p:txBody>
          <a:bodyPr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Formula1 Display Bold" panose="02000000000000000000" pitchFamily="50" charset="0"/>
              </a:rPr>
              <a:t>Simulazione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0A551B0A-2837-669E-C161-C8774BA71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696" y="4379256"/>
            <a:ext cx="7965308" cy="1500187"/>
          </a:xfrm>
        </p:spPr>
        <p:txBody>
          <a:bodyPr anchor="ctr"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Modello del pilota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Addestramento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Funzionamento della simulazione</a:t>
            </a:r>
          </a:p>
        </p:txBody>
      </p:sp>
    </p:spTree>
    <p:extLst>
      <p:ext uri="{BB962C8B-B14F-4D97-AF65-F5344CB8AC3E}">
        <p14:creationId xmlns:p14="http://schemas.microsoft.com/office/powerpoint/2010/main" val="19728570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3BBF2-9231-3418-C4E8-0651A445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1FB0514F-9E66-EDAD-AA2B-C1EE52AB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Modello del pilota</a:t>
            </a: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67378FD4-C24D-5BDF-6BB0-DD9251EE9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70724"/>
              </p:ext>
            </p:extLst>
          </p:nvPr>
        </p:nvGraphicFramePr>
        <p:xfrm>
          <a:off x="3316115" y="4581697"/>
          <a:ext cx="5559770" cy="120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913">
                  <a:extLst>
                    <a:ext uri="{9D8B030D-6E8A-4147-A177-3AD203B41FA5}">
                      <a16:colId xmlns:a16="http://schemas.microsoft.com/office/drawing/2014/main" val="4159105799"/>
                    </a:ext>
                  </a:extLst>
                </a:gridCol>
                <a:gridCol w="2791857">
                  <a:extLst>
                    <a:ext uri="{9D8B030D-6E8A-4147-A177-3AD203B41FA5}">
                      <a16:colId xmlns:a16="http://schemas.microsoft.com/office/drawing/2014/main" val="3847792833"/>
                    </a:ext>
                  </a:extLst>
                </a:gridCol>
              </a:tblGrid>
              <a:tr h="301163"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latin typeface="Formula1 Display Regular" panose="02000000000000000000" pitchFamily="50" charset="0"/>
                        </a:rPr>
                        <a:t>Parametri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463072"/>
                  </a:ext>
                </a:extLst>
              </a:tr>
              <a:tr h="509227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 </a:t>
                      </a:r>
                      <a:r>
                        <a:rPr lang="it-IT" sz="1200" dirty="0" err="1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Corenza</a:t>
                      </a:r>
                      <a:endParaRPr lang="it-IT" sz="1200" dirty="0">
                        <a:solidFill>
                          <a:schemeClr val="tx1"/>
                        </a:solidFill>
                        <a:latin typeface="Formula1 Display Regular" panose="02000000000000000000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Resistenza sotto pressione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10390"/>
                  </a:ext>
                </a:extLst>
              </a:tr>
              <a:tr h="355937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Livello di affaticamento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solidFill>
                            <a:schemeClr val="tx1"/>
                          </a:solidFill>
                          <a:latin typeface="Formula1 Display Regular" panose="02000000000000000000" pitchFamily="50" charset="0"/>
                        </a:rPr>
                        <a:t>Propensione al rischio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916482"/>
                  </a:ext>
                </a:extLst>
              </a:tr>
            </a:tbl>
          </a:graphicData>
        </a:graphic>
      </p:graphicFrame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A0D85A43-E6D1-4824-84B8-9F5BA03EB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AD07DAA-8601-6BCB-5EAE-17609CD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281" y="1753366"/>
            <a:ext cx="10515600" cy="4351338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dirty="0">
                <a:latin typeface="Formula1 Display Regular" panose="02000000000000000000" pitchFamily="50" charset="0"/>
              </a:rPr>
              <a:t>Ogni pilota coinvolto nella simulazione è rappresentato dall’istanza della classe </a:t>
            </a:r>
            <a:r>
              <a:rPr lang="it-IT" dirty="0" err="1">
                <a:latin typeface="Formula1 Display Bold" panose="02000000000000000000" pitchFamily="50" charset="0"/>
              </a:rPr>
              <a:t>PilotaGara</a:t>
            </a:r>
            <a:r>
              <a:rPr lang="it-IT" dirty="0">
                <a:latin typeface="Formula1 Display Regular" panose="02000000000000000000" pitchFamily="50" charset="0"/>
              </a:rPr>
              <a:t>, che incapsula non solo le informazione del dataset ma anche una serie di parametri comportamentali cruciali che influenzano la dinamica della gara:</a:t>
            </a:r>
            <a:endParaRPr lang="it-IT" sz="2800" dirty="0">
              <a:latin typeface="Formula1 Display Regular" panose="02000000000000000000" pitchFamily="50" charset="0"/>
            </a:endParaRPr>
          </a:p>
        </p:txBody>
      </p:sp>
      <p:pic>
        <p:nvPicPr>
          <p:cNvPr id="6" name="Immagine 5" descr="Immagine che contiene motociclismo, Corsa motociclistica, sport motoristici, elmetto&#10;&#10;Il contenuto generato dall'IA potrebbe non essere corretto.">
            <a:extLst>
              <a:ext uri="{FF2B5EF4-FFF2-40B4-BE49-F238E27FC236}">
                <a16:creationId xmlns:a16="http://schemas.microsoft.com/office/drawing/2014/main" id="{D84863AE-C2EE-90A7-8A4B-F1DD92892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187" y="4581697"/>
            <a:ext cx="2456936" cy="24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C22BE-2A8E-7952-18E2-B59C50B6A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95E24EF0-11D3-0449-9A6E-D7BD3E6E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Addestramento</a:t>
            </a:r>
            <a:endParaRPr lang="it-IT" dirty="0">
              <a:solidFill>
                <a:srgbClr val="EF0000"/>
              </a:solidFill>
              <a:latin typeface="Formula1 Display Regular" panose="02000000000000000000" pitchFamily="50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30C400A-B2E4-42F0-B11E-B264D4CD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6"/>
            <a:ext cx="10515600" cy="4351338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L’obiettivo della applicazione è predire un giro, cioè una variabile numerica, quindi è un problema di regressione.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Ho quindi proceduto a utilizzare </a:t>
            </a:r>
            <a:r>
              <a:rPr lang="it-IT" dirty="0">
                <a:latin typeface="Formula1 Display Regular" panose="02000000000000000000" pitchFamily="50" charset="0"/>
              </a:rPr>
              <a:t>il modello </a:t>
            </a:r>
            <a:r>
              <a:rPr lang="it-IT" dirty="0">
                <a:latin typeface="Formula1 Display Bold" panose="02000000000000000000" pitchFamily="50" charset="0"/>
              </a:rPr>
              <a:t>Random </a:t>
            </a:r>
            <a:r>
              <a:rPr lang="it-IT" dirty="0" err="1">
                <a:latin typeface="Formula1 Display Bold" panose="02000000000000000000" pitchFamily="50" charset="0"/>
              </a:rPr>
              <a:t>Forest</a:t>
            </a:r>
            <a:r>
              <a:rPr lang="it-IT" dirty="0">
                <a:latin typeface="Formula1 Display Bold" panose="02000000000000000000" pitchFamily="50" charset="0"/>
              </a:rPr>
              <a:t> </a:t>
            </a:r>
            <a:r>
              <a:rPr lang="it-IT" dirty="0">
                <a:latin typeface="Formula1 Display Regular" panose="02000000000000000000" pitchFamily="50" charset="0"/>
              </a:rPr>
              <a:t>messo a disposizione dalla libreria </a:t>
            </a:r>
            <a:r>
              <a:rPr lang="it-IT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Scikit-learn</a:t>
            </a:r>
            <a:r>
              <a:rPr lang="it-IT" dirty="0">
                <a:latin typeface="Formula1 Display Regular" panose="02000000000000000000" pitchFamily="50" charset="0"/>
              </a:rPr>
              <a:t>.</a:t>
            </a:r>
          </a:p>
        </p:txBody>
      </p:sp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14D15505-7B76-C764-CD02-247D7613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elmetto, Corsa motociclistica, Casco da motociclista, motociclismo&#10;&#10;Il contenuto generato dall'IA potrebbe non essere corretto.">
            <a:extLst>
              <a:ext uri="{FF2B5EF4-FFF2-40B4-BE49-F238E27FC236}">
                <a16:creationId xmlns:a16="http://schemas.microsoft.com/office/drawing/2014/main" id="{ADBA07A7-C92C-B695-7A9B-CCE321F0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35" y="4609070"/>
            <a:ext cx="2248930" cy="22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7D123-0302-2E16-BD7B-0EBE5A87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5F32054A-6CBA-5440-4410-E4709898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Funzionamento della simulazione</a:t>
            </a:r>
          </a:p>
        </p:txBody>
      </p:sp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6E916488-37B6-F24C-1B17-F5E4AC9C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moto, Ricambio auto, sport motoristici, Casco da motociclista&#10;&#10;Il contenuto generato dall'IA potrebbe non essere corretto.">
            <a:extLst>
              <a:ext uri="{FF2B5EF4-FFF2-40B4-BE49-F238E27FC236}">
                <a16:creationId xmlns:a16="http://schemas.microsoft.com/office/drawing/2014/main" id="{F1F0111B-2309-E88D-A3BB-117CF73A0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849" y="4329553"/>
            <a:ext cx="2419713" cy="2419713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3BF53BF-6AE3-ED3C-0855-91A5D31AEFE4}"/>
              </a:ext>
            </a:extLst>
          </p:cNvPr>
          <p:cNvSpPr txBox="1">
            <a:spLocks/>
          </p:cNvSpPr>
          <p:nvPr/>
        </p:nvSpPr>
        <p:spPr>
          <a:xfrm>
            <a:off x="990600" y="17152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it-IT" dirty="0">
                <a:latin typeface="Formula1 Display Regular" panose="02000000000000000000" pitchFamily="2" charset="0"/>
              </a:rPr>
              <a:t>La classe </a:t>
            </a:r>
            <a:r>
              <a:rPr lang="it-IT" dirty="0" err="1">
                <a:latin typeface="Formula1 Display Bold" panose="02000000000000000000" pitchFamily="50" charset="0"/>
              </a:rPr>
              <a:t>SimulatoreGara</a:t>
            </a:r>
            <a:r>
              <a:rPr lang="it-IT" dirty="0">
                <a:latin typeface="Formula1 Display Bold" panose="02000000000000000000" pitchFamily="50" charset="0"/>
              </a:rPr>
              <a:t> </a:t>
            </a:r>
            <a:r>
              <a:rPr lang="it-IT" dirty="0">
                <a:latin typeface="Formula1 Display Regular" panose="02000000000000000000" pitchFamily="2" charset="0"/>
              </a:rPr>
              <a:t>gestisce appunto la simulazione delle gare, generando </a:t>
            </a:r>
            <a:r>
              <a:rPr lang="it-IT" dirty="0">
                <a:solidFill>
                  <a:srgbClr val="EF0000"/>
                </a:solidFill>
                <a:latin typeface="Formula1 Display Regular" panose="02000000000000000000" pitchFamily="2" charset="0"/>
              </a:rPr>
              <a:t>tempi parziali e totali</a:t>
            </a:r>
            <a:r>
              <a:rPr lang="it-IT" dirty="0">
                <a:latin typeface="Formula1 Display Regular" panose="02000000000000000000" pitchFamily="2" charset="0"/>
              </a:rPr>
              <a:t> per ogni pilota.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dirty="0">
                <a:latin typeface="Formula1 Display Regular" panose="02000000000000000000" pitchFamily="2" charset="0"/>
              </a:rPr>
              <a:t>L’algoritmo simula la gara giro per giro, in questo modo è possibile individuare eventi come:</a:t>
            </a:r>
          </a:p>
          <a:p>
            <a:pPr lvl="1" algn="just">
              <a:lnSpc>
                <a:spcPct val="100000"/>
              </a:lnSpc>
            </a:pPr>
            <a:r>
              <a:rPr lang="it-IT" dirty="0">
                <a:solidFill>
                  <a:srgbClr val="EF0000"/>
                </a:solidFill>
                <a:latin typeface="Formula1 Display Regular" panose="02000000000000000000" pitchFamily="2" charset="0"/>
              </a:rPr>
              <a:t>Sorpassi</a:t>
            </a:r>
          </a:p>
          <a:p>
            <a:pPr lvl="1" algn="just">
              <a:lnSpc>
                <a:spcPct val="100000"/>
              </a:lnSpc>
            </a:pPr>
            <a:r>
              <a:rPr lang="it-IT" dirty="0">
                <a:solidFill>
                  <a:srgbClr val="EF0000"/>
                </a:solidFill>
                <a:latin typeface="Formula1 Display Regular" panose="02000000000000000000" pitchFamily="2" charset="0"/>
              </a:rPr>
              <a:t>Incidenti</a:t>
            </a:r>
          </a:p>
          <a:p>
            <a:pPr lvl="1" algn="just">
              <a:lnSpc>
                <a:spcPct val="100000"/>
              </a:lnSpc>
            </a:pPr>
            <a:r>
              <a:rPr lang="it-IT" dirty="0">
                <a:solidFill>
                  <a:srgbClr val="EF0000"/>
                </a:solidFill>
                <a:latin typeface="Formula1 Display Regular" panose="02000000000000000000" pitchFamily="2" charset="0"/>
              </a:rPr>
              <a:t>Problemi tecnici</a:t>
            </a:r>
          </a:p>
          <a:p>
            <a:pPr lvl="1" algn="just">
              <a:lnSpc>
                <a:spcPct val="100000"/>
              </a:lnSpc>
            </a:pPr>
            <a:endParaRPr lang="it-IT" dirty="0">
              <a:latin typeface="Formula1 Display Regular" panose="02000000000000000000" pitchFamily="2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dirty="0">
              <a:latin typeface="Formula1 Display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D9898-7718-C335-EC1E-FB51EAFE2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gruppo&#10;&#10;Il contenuto generato dall'IA potrebbe non essere corretto.">
            <a:extLst>
              <a:ext uri="{FF2B5EF4-FFF2-40B4-BE49-F238E27FC236}">
                <a16:creationId xmlns:a16="http://schemas.microsoft.com/office/drawing/2014/main" id="{06D6494E-55AA-6F33-5F1A-9810C5A892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278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D3774F14-DD40-5C45-7345-AEFD8422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002631"/>
            <a:ext cx="10515600" cy="2852737"/>
          </a:xfrm>
        </p:spPr>
        <p:txBody>
          <a:bodyPr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Formula1 Display Bold" panose="02000000000000000000" pitchFamily="50" charset="0"/>
              </a:rPr>
              <a:t>Deployment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D3C8E1D5-F1DC-F3AA-66E2-498F844F3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696" y="4379256"/>
            <a:ext cx="7965308" cy="1500187"/>
          </a:xfrm>
        </p:spPr>
        <p:txBody>
          <a:bodyPr anchor="ctr">
            <a:norm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MotoGP </a:t>
            </a:r>
            <a:r>
              <a:rPr lang="it-IT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championship</a:t>
            </a:r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 simulator</a:t>
            </a:r>
          </a:p>
        </p:txBody>
      </p:sp>
    </p:spTree>
    <p:extLst>
      <p:ext uri="{BB962C8B-B14F-4D97-AF65-F5344CB8AC3E}">
        <p14:creationId xmlns:p14="http://schemas.microsoft.com/office/powerpoint/2010/main" val="32251866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MotoGP </a:t>
            </a:r>
            <a:r>
              <a:rPr lang="it-IT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championship</a:t>
            </a:r>
            <a:r>
              <a:rPr lang="it-IT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 simulator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354260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È l’ora di </a:t>
            </a:r>
            <a:r>
              <a:rPr lang="it-IT" dirty="0">
                <a:latin typeface="Formula1 Display Bold" panose="02000000000000000000" pitchFamily="50" charset="0"/>
              </a:rPr>
              <a:t>scende in pista </a:t>
            </a:r>
            <a:r>
              <a:rPr lang="it-IT" sz="2800" dirty="0">
                <a:latin typeface="Formula1 Display Regular" panose="02000000000000000000" pitchFamily="50" charset="0"/>
              </a:rPr>
              <a:t>e provarla!</a:t>
            </a:r>
          </a:p>
        </p:txBody>
      </p:sp>
      <p:pic>
        <p:nvPicPr>
          <p:cNvPr id="4" name="Picture 8" descr="MotoGP Logo and symbol, meaning, history, PNG">
            <a:extLst>
              <a:ext uri="{FF2B5EF4-FFF2-40B4-BE49-F238E27FC236}">
                <a16:creationId xmlns:a16="http://schemas.microsoft.com/office/drawing/2014/main" id="{34EA17B5-BBC5-2597-C114-33DEE62E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moto, attrezzature sportive, motocicletta, Corsa motociclistica&#10;&#10;Il contenuto generato dall'IA potrebbe non essere corretto.">
            <a:extLst>
              <a:ext uri="{FF2B5EF4-FFF2-40B4-BE49-F238E27FC236}">
                <a16:creationId xmlns:a16="http://schemas.microsoft.com/office/drawing/2014/main" id="{B8557176-0F02-C386-5C24-4E0E8871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99" y="3709785"/>
            <a:ext cx="3759201" cy="26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1E170-E40D-66E5-0FCC-0ACE7D2E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Cos’è MotoGP </a:t>
            </a:r>
            <a:r>
              <a:rPr lang="it-IT" sz="4000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championship</a:t>
            </a:r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 simulator?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ACE91E-B45B-2913-6DDD-484967CC5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564"/>
            <a:ext cx="10515600" cy="3259363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it-IT" dirty="0">
                <a:latin typeface="Formula1 Display Bold" panose="02000000000000000000" pitchFamily="50" charset="0"/>
              </a:rPr>
              <a:t>MotoGP </a:t>
            </a:r>
            <a:r>
              <a:rPr lang="it-IT" dirty="0" err="1">
                <a:latin typeface="Formula1 Display Bold" panose="02000000000000000000" pitchFamily="50" charset="0"/>
              </a:rPr>
              <a:t>championship</a:t>
            </a:r>
            <a:r>
              <a:rPr lang="it-IT" dirty="0">
                <a:latin typeface="Formula1 Display Bold" panose="02000000000000000000" pitchFamily="50" charset="0"/>
              </a:rPr>
              <a:t> simulator </a:t>
            </a:r>
            <a:r>
              <a:rPr lang="it-IT" dirty="0">
                <a:effectLst/>
                <a:latin typeface="Formula1 Display Regular" panose="02000000000000000000" pitchFamily="50" charset="0"/>
              </a:rPr>
              <a:t>è una piattaforma web che permette di simulare un’intera gara di MotoGP prevedendo, sulla base di alcuni </a:t>
            </a:r>
            <a:r>
              <a:rPr lang="it-IT" dirty="0">
                <a:latin typeface="Formula1 Display Bold" panose="02000000000000000000" pitchFamily="50" charset="0"/>
              </a:rPr>
              <a:t>parametri modificabili</a:t>
            </a:r>
            <a:r>
              <a:rPr lang="it-IT" dirty="0">
                <a:effectLst/>
                <a:latin typeface="Formula1 Display Regular" panose="02000000000000000000" pitchFamily="50" charset="0"/>
              </a:rPr>
              <a:t>, l’ordine di arrivo dei piloti, il relativo tempo impiegato e tutti i classici eventi che caratterizzano una gara.</a:t>
            </a:r>
            <a:endParaRPr lang="it-IT" dirty="0">
              <a:latin typeface="Formula1 Display Regular" panose="02000000000000000000" pitchFamily="50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1E041A9-F881-63B7-6285-0E9F1D470A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2" name="Picture 8" descr="MotoGP Logo and symbol, meaning, history, PNG">
            <a:extLst>
              <a:ext uri="{FF2B5EF4-FFF2-40B4-BE49-F238E27FC236}">
                <a16:creationId xmlns:a16="http://schemas.microsoft.com/office/drawing/2014/main" id="{092E500D-145E-0C3E-EB1B-8418FC90A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Elementi grafici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02BAFDDF-12E2-6D78-3E79-B4EE7A604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07" y="4823927"/>
            <a:ext cx="3091786" cy="17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91E170-E40D-66E5-0FCC-0ACE7D2E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Quali sono i parametri?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ACE91E-B45B-2913-6DDD-484967CC5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it-IT" sz="2600" dirty="0">
                <a:latin typeface="Formula1 Display Bold" panose="02000000000000000000" pitchFamily="50" charset="0"/>
              </a:rPr>
              <a:t>Piloti</a:t>
            </a:r>
            <a:r>
              <a:rPr lang="it-IT" sz="2600" dirty="0">
                <a:latin typeface="Formula1 Display Regular" panose="02000000000000000000" pitchFamily="50" charset="0"/>
              </a:rPr>
              <a:t>: che parteciperanno al campionato</a:t>
            </a:r>
            <a:endParaRPr lang="it-IT" sz="2600" dirty="0">
              <a:effectLst/>
              <a:latin typeface="Formula1 Display Bold" panose="02000000000000000000" pitchFamily="50" charset="0"/>
            </a:endParaRPr>
          </a:p>
          <a:p>
            <a:pPr algn="just">
              <a:lnSpc>
                <a:spcPct val="120000"/>
              </a:lnSpc>
            </a:pPr>
            <a:r>
              <a:rPr lang="it-IT" sz="2600" dirty="0">
                <a:effectLst/>
                <a:latin typeface="Formula1 Display Bold" panose="02000000000000000000" pitchFamily="50" charset="0"/>
              </a:rPr>
              <a:t>Circuito</a:t>
            </a:r>
            <a:r>
              <a:rPr lang="it-IT" sz="2600" dirty="0">
                <a:effectLst/>
                <a:latin typeface="Formula1 Display Regular" panose="02000000000000000000" pitchFamily="50" charset="0"/>
              </a:rPr>
              <a:t>: in cui i piloti gareggeranno</a:t>
            </a:r>
          </a:p>
          <a:p>
            <a:pPr algn="just">
              <a:lnSpc>
                <a:spcPct val="120000"/>
              </a:lnSpc>
            </a:pPr>
            <a:r>
              <a:rPr lang="it-IT" sz="2600" dirty="0">
                <a:effectLst/>
                <a:latin typeface="Formula1 Display Bold" panose="02000000000000000000" pitchFamily="50" charset="0"/>
              </a:rPr>
              <a:t>Numero di giri</a:t>
            </a:r>
            <a:r>
              <a:rPr lang="it-IT" sz="2600" dirty="0">
                <a:effectLst/>
                <a:latin typeface="Formula1 Display Regular" panose="02000000000000000000" pitchFamily="50" charset="0"/>
              </a:rPr>
              <a:t>: da </a:t>
            </a:r>
            <a:r>
              <a:rPr lang="it-IT" sz="2600" dirty="0">
                <a:latin typeface="Formula1 Display Regular" panose="02000000000000000000" pitchFamily="50" charset="0"/>
              </a:rPr>
              <a:t>5</a:t>
            </a:r>
            <a:r>
              <a:rPr lang="it-IT" sz="2600" dirty="0">
                <a:effectLst/>
                <a:latin typeface="Formula1 Display Regular" panose="02000000000000000000" pitchFamily="50" charset="0"/>
              </a:rPr>
              <a:t> a </a:t>
            </a:r>
            <a:r>
              <a:rPr lang="it-IT" sz="2600" dirty="0">
                <a:latin typeface="Formula1 Display Regular" panose="02000000000000000000" pitchFamily="50" charset="0"/>
              </a:rPr>
              <a:t>3</a:t>
            </a:r>
            <a:r>
              <a:rPr lang="it-IT" sz="2600" dirty="0">
                <a:effectLst/>
                <a:latin typeface="Formula1 Display Regular" panose="02000000000000000000" pitchFamily="50" charset="0"/>
              </a:rPr>
              <a:t>0 giri</a:t>
            </a:r>
          </a:p>
          <a:p>
            <a:pPr algn="just">
              <a:lnSpc>
                <a:spcPct val="120000"/>
              </a:lnSpc>
            </a:pPr>
            <a:endParaRPr lang="it-IT" sz="2600" dirty="0">
              <a:latin typeface="Formula1 Display Regular" panose="02000000000000000000" pitchFamily="50" charset="0"/>
            </a:endParaRPr>
          </a:p>
        </p:txBody>
      </p:sp>
      <p:pic>
        <p:nvPicPr>
          <p:cNvPr id="4" name="Picture 8" descr="MotoGP Logo and symbol, meaning, history, PNG">
            <a:extLst>
              <a:ext uri="{FF2B5EF4-FFF2-40B4-BE49-F238E27FC236}">
                <a16:creationId xmlns:a16="http://schemas.microsoft.com/office/drawing/2014/main" id="{E1BE8FBD-C36D-58B0-C8BC-82A9CAF7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arte, cartone animato, disegno&#10;&#10;Il contenuto generato dall'IA potrebbe non essere corretto.">
            <a:extLst>
              <a:ext uri="{FF2B5EF4-FFF2-40B4-BE49-F238E27FC236}">
                <a16:creationId xmlns:a16="http://schemas.microsoft.com/office/drawing/2014/main" id="{B94D8229-D67B-CE84-369A-2F83F44CE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213" y="4914900"/>
            <a:ext cx="2443787" cy="19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gruppo&#10;&#10;Il contenuto generato dall'IA potrebbe non essere corretto.">
            <a:extLst>
              <a:ext uri="{FF2B5EF4-FFF2-40B4-BE49-F238E27FC236}">
                <a16:creationId xmlns:a16="http://schemas.microsoft.com/office/drawing/2014/main" id="{EB861718-B95A-246D-78F7-681F3C8B33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278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FEC1CC40-8C61-0890-92EE-FFFF6C87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002631"/>
            <a:ext cx="10515600" cy="2852737"/>
          </a:xfrm>
        </p:spPr>
        <p:txBody>
          <a:bodyPr anchor="ctr"/>
          <a:lstStyle/>
          <a:p>
            <a:pPr algn="ctr"/>
            <a:r>
              <a:rPr lang="it-IT" dirty="0">
                <a:latin typeface="Formula1 Display Bold" panose="02000000000000000000" pitchFamily="50" charset="0"/>
              </a:rPr>
              <a:t>Panoramica generale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62E6772D-9E17-4221-3210-0032170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696" y="4379256"/>
            <a:ext cx="7965308" cy="1500187"/>
          </a:xfrm>
        </p:spPr>
        <p:txBody>
          <a:bodyPr anchor="ctr">
            <a:normAutofit/>
          </a:bodyPr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Formula1 Display Regular" panose="02000000000000000000" pitchFamily="50" charset="0"/>
              </a:rPr>
              <a:t>Contesto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Formula1 Display Regular" panose="02000000000000000000" pitchFamily="50" charset="0"/>
              </a:rPr>
              <a:t>Tecnologie utilizzate</a:t>
            </a:r>
          </a:p>
          <a:p>
            <a:pPr algn="ctr"/>
            <a:r>
              <a:rPr lang="it-IT" sz="2000" dirty="0">
                <a:solidFill>
                  <a:schemeClr val="tx1"/>
                </a:solidFill>
                <a:latin typeface="Formula1 Display Regular" panose="02000000000000000000" pitchFamily="50" charset="0"/>
              </a:rPr>
              <a:t>Proprietà dell’ambiente</a:t>
            </a:r>
          </a:p>
        </p:txBody>
      </p:sp>
    </p:spTree>
    <p:extLst>
      <p:ext uri="{BB962C8B-B14F-4D97-AF65-F5344CB8AC3E}">
        <p14:creationId xmlns:p14="http://schemas.microsoft.com/office/powerpoint/2010/main" val="385185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Contesto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dirty="0">
                <a:latin typeface="Formula1 Display Regular" panose="02000000000000000000" pitchFamily="50" charset="0"/>
              </a:rPr>
              <a:t>La MotoGP è soggetta a continui cambiamenti regolamentari, fra i più importanti vi è quello del 2002 con il passaggio dai motori a due tempi a quelli a quattro tempi.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800" dirty="0">
              <a:latin typeface="Formula1 Display Regular" panose="02000000000000000000" pitchFamily="50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Il cambio regolamentare influisce molto quindi sul simulatore!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it-IT" sz="2800" dirty="0">
              <a:latin typeface="Formula1 Display Regular" panose="02000000000000000000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4018CC-6F76-B0A2-9E60-BF7CCA6B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1" y="74474"/>
            <a:ext cx="1906864" cy="19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DD6E2C12-8F59-6129-5146-9ACDB0C88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moto, Corsa motociclistica, sport motoristici, motociclismo&#10;&#10;Il contenuto generato dall'IA potrebbe non essere corretto.">
            <a:extLst>
              <a:ext uri="{FF2B5EF4-FFF2-40B4-BE49-F238E27FC236}">
                <a16:creationId xmlns:a16="http://schemas.microsoft.com/office/drawing/2014/main" id="{BCBF311A-4F2E-8134-79DE-9F677DB6E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298" y="4811224"/>
            <a:ext cx="2731477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Tecnologie utilizzate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D9D2267E-06A6-6602-1E23-6BC3E5871DD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endParaRPr lang="it-IT" sz="2600" dirty="0">
              <a:latin typeface="Formula1 Display Regular" panose="02000000000000000000" pitchFamily="50" charset="0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A59F24EB-3380-40D0-77E0-C7BE5FDD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00971"/>
              </p:ext>
            </p:extLst>
          </p:nvPr>
        </p:nvGraphicFramePr>
        <p:xfrm>
          <a:off x="1016516" y="2583015"/>
          <a:ext cx="2539742" cy="169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742">
                  <a:extLst>
                    <a:ext uri="{9D8B030D-6E8A-4147-A177-3AD203B41FA5}">
                      <a16:colId xmlns:a16="http://schemas.microsoft.com/office/drawing/2014/main" val="1099483427"/>
                    </a:ext>
                  </a:extLst>
                </a:gridCol>
              </a:tblGrid>
              <a:tr h="550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latin typeface="Formula1 Display Regular" panose="02000000000000000000" pitchFamily="2" charset="0"/>
                        </a:rPr>
                        <a:t>Frontend</a:t>
                      </a:r>
                      <a:endParaRPr lang="it-IT" dirty="0">
                        <a:latin typeface="Formula1 Display Regular" panose="02000000000000000000" pitchFamily="2" charset="0"/>
                      </a:endParaRPr>
                    </a:p>
                  </a:txBody>
                  <a:tcPr anchor="ctr"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39041"/>
                  </a:ext>
                </a:extLst>
              </a:tr>
              <a:tr h="1141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>
                          <a:effectLst/>
                          <a:latin typeface="Formula1 Display Regular" panose="02000000000000000000" pitchFamily="50" charset="0"/>
                        </a:rPr>
                        <a:t>React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>
                          <a:effectLst/>
                          <a:latin typeface="Formula1 Display Regular" panose="02000000000000000000" pitchFamily="50" charset="0"/>
                        </a:rPr>
                        <a:t>Vite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 err="1">
                          <a:effectLst/>
                          <a:latin typeface="Formula1 Display Regular" panose="02000000000000000000" pitchFamily="50" charset="0"/>
                        </a:rPr>
                        <a:t>Tailwind</a:t>
                      </a:r>
                      <a:endParaRPr lang="it-IT" sz="1800" dirty="0">
                        <a:effectLst/>
                        <a:latin typeface="Formula1 Display Regular" panose="02000000000000000000" pitchFamily="50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73755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0D5B773-998D-8688-65E4-54EC604BC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64871"/>
              </p:ext>
            </p:extLst>
          </p:nvPr>
        </p:nvGraphicFramePr>
        <p:xfrm>
          <a:off x="3556258" y="2583015"/>
          <a:ext cx="2539742" cy="169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742">
                  <a:extLst>
                    <a:ext uri="{9D8B030D-6E8A-4147-A177-3AD203B41FA5}">
                      <a16:colId xmlns:a16="http://schemas.microsoft.com/office/drawing/2014/main" val="1099483427"/>
                    </a:ext>
                  </a:extLst>
                </a:gridCol>
              </a:tblGrid>
              <a:tr h="550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dirty="0" err="1">
                          <a:latin typeface="Formula1 Display Regular" panose="02000000000000000000" pitchFamily="2" charset="0"/>
                        </a:rPr>
                        <a:t>Backend</a:t>
                      </a:r>
                      <a:endParaRPr lang="it-IT" sz="1700" dirty="0">
                        <a:latin typeface="Formula1 Display Regular" panose="02000000000000000000" pitchFamily="2" charset="0"/>
                      </a:endParaRPr>
                    </a:p>
                  </a:txBody>
                  <a:tcPr anchor="ctr"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39041"/>
                  </a:ext>
                </a:extLst>
              </a:tr>
              <a:tr h="1141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>
                          <a:effectLst/>
                          <a:latin typeface="Formula1 Display Regular" panose="02000000000000000000" pitchFamily="50" charset="0"/>
                        </a:rPr>
                        <a:t>Python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 err="1">
                          <a:effectLst/>
                          <a:latin typeface="Formula1 Display Regular" panose="02000000000000000000" pitchFamily="50" charset="0"/>
                        </a:rPr>
                        <a:t>Flask</a:t>
                      </a:r>
                      <a:endParaRPr lang="it-IT" sz="1800" dirty="0">
                        <a:effectLst/>
                        <a:latin typeface="Formula1 Display Regular" panose="02000000000000000000" pitchFamily="50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73755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9703D42-DDD6-9490-1408-A355BE0D3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7341"/>
              </p:ext>
            </p:extLst>
          </p:nvPr>
        </p:nvGraphicFramePr>
        <p:xfrm>
          <a:off x="6096000" y="2583015"/>
          <a:ext cx="2539742" cy="169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742">
                  <a:extLst>
                    <a:ext uri="{9D8B030D-6E8A-4147-A177-3AD203B41FA5}">
                      <a16:colId xmlns:a16="http://schemas.microsoft.com/office/drawing/2014/main" val="1099483427"/>
                    </a:ext>
                  </a:extLst>
                </a:gridCol>
              </a:tblGrid>
              <a:tr h="550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dirty="0">
                          <a:latin typeface="Formula1 Display Regular" panose="02000000000000000000" pitchFamily="2" charset="0"/>
                        </a:rPr>
                        <a:t>Database</a:t>
                      </a:r>
                    </a:p>
                  </a:txBody>
                  <a:tcPr anchor="ctr"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39041"/>
                  </a:ext>
                </a:extLst>
              </a:tr>
              <a:tr h="1141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it-IT" sz="1800" dirty="0" err="1">
                          <a:effectLst/>
                          <a:latin typeface="Formula1 Display Regular" panose="02000000000000000000" pitchFamily="50" charset="0"/>
                        </a:rPr>
                        <a:t>MongoDB</a:t>
                      </a:r>
                      <a:endParaRPr lang="it-IT" sz="1800" dirty="0">
                        <a:effectLst/>
                        <a:latin typeface="Formula1 Display Regular" panose="02000000000000000000" pitchFamily="50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73755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15996DD-37C3-66E8-8A42-66DCA933E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76928"/>
              </p:ext>
            </p:extLst>
          </p:nvPr>
        </p:nvGraphicFramePr>
        <p:xfrm>
          <a:off x="8635742" y="2583015"/>
          <a:ext cx="2539742" cy="169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742">
                  <a:extLst>
                    <a:ext uri="{9D8B030D-6E8A-4147-A177-3AD203B41FA5}">
                      <a16:colId xmlns:a16="http://schemas.microsoft.com/office/drawing/2014/main" val="1099483427"/>
                    </a:ext>
                  </a:extLst>
                </a:gridCol>
              </a:tblGrid>
              <a:tr h="550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b="1" kern="1200" dirty="0">
                          <a:solidFill>
                            <a:schemeClr val="lt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Machine Learning</a:t>
                      </a:r>
                      <a:endParaRPr lang="it-IT" sz="1700" dirty="0">
                        <a:latin typeface="Formula1 Display Regular" panose="02000000000000000000" pitchFamily="50" charset="0"/>
                      </a:endParaRPr>
                    </a:p>
                  </a:txBody>
                  <a:tcPr anchor="ctr">
                    <a:solidFill>
                      <a:srgbClr val="E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739041"/>
                  </a:ext>
                </a:extLst>
              </a:tr>
              <a:tr h="1141908">
                <a:tc>
                  <a:txBody>
                    <a:bodyPr/>
                    <a:lstStyle/>
                    <a:p>
                      <a:pPr marL="0" indent="0" algn="ctr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  <a:latin typeface="Formula1 Display Regular" panose="02000000000000000000" pitchFamily="50" charset="0"/>
                          <a:ea typeface="+mn-ea"/>
                          <a:cs typeface="+mn-cs"/>
                        </a:rPr>
                        <a:t>Scikit-learn</a:t>
                      </a:r>
                      <a:endParaRPr lang="it-IT" dirty="0">
                        <a:effectLst/>
                        <a:latin typeface="Formula1 Display Regular" panose="02000000000000000000" pitchFamily="50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73755"/>
                  </a:ext>
                </a:extLst>
              </a:tr>
            </a:tbl>
          </a:graphicData>
        </a:graphic>
      </p:graphicFrame>
      <p:pic>
        <p:nvPicPr>
          <p:cNvPr id="8" name="Picture 8" descr="MotoGP Logo and symbol, meaning, history, PNG">
            <a:extLst>
              <a:ext uri="{FF2B5EF4-FFF2-40B4-BE49-F238E27FC236}">
                <a16:creationId xmlns:a16="http://schemas.microsoft.com/office/drawing/2014/main" id="{B8180C73-2334-5A52-BDA4-024811EC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moto, ruota, sport motoristici, pneumatico&#10;&#10;Il contenuto generato dall'IA potrebbe non essere corretto.">
            <a:extLst>
              <a:ext uri="{FF2B5EF4-FFF2-40B4-BE49-F238E27FC236}">
                <a16:creationId xmlns:a16="http://schemas.microsoft.com/office/drawing/2014/main" id="{D9486CBB-3560-E595-4D47-8BC43DF2D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48" y="4672527"/>
            <a:ext cx="2183027" cy="21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1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Le operazioni CRUD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CBE96AE-A33C-A382-4280-519FC8B1B35C}"/>
              </a:ext>
            </a:extLst>
          </p:cNvPr>
          <p:cNvGrpSpPr/>
          <p:nvPr/>
        </p:nvGrpSpPr>
        <p:grpSpPr>
          <a:xfrm>
            <a:off x="1933904" y="1696513"/>
            <a:ext cx="3321269" cy="2067098"/>
            <a:chOff x="336328" y="1971840"/>
            <a:chExt cx="3321269" cy="2067098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2292EC8-8E86-E6D3-BC2B-91FDE0EBDC72}"/>
                </a:ext>
              </a:extLst>
            </p:cNvPr>
            <p:cNvSpPr/>
            <p:nvPr/>
          </p:nvSpPr>
          <p:spPr>
            <a:xfrm>
              <a:off x="1692163" y="3429338"/>
              <a:ext cx="609600" cy="609600"/>
            </a:xfrm>
            <a:prstGeom prst="ellips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Formula1 Display Regular" panose="02000000000000000000" pitchFamily="2" charset="0"/>
                </a:rPr>
                <a:t>C</a:t>
              </a:r>
            </a:p>
          </p:txBody>
        </p: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85A141BF-3714-07A2-D635-E71D5D227D3B}"/>
                </a:ext>
              </a:extLst>
            </p:cNvPr>
            <p:cNvCxnSpPr>
              <a:cxnSpLocks/>
            </p:cNvCxnSpPr>
            <p:nvPr/>
          </p:nvCxnSpPr>
          <p:spPr>
            <a:xfrm>
              <a:off x="1996963" y="2641062"/>
              <a:ext cx="0" cy="788276"/>
            </a:xfrm>
            <a:prstGeom prst="lin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DA761996-2841-748F-5314-66648D511908}"/>
                </a:ext>
              </a:extLst>
            </p:cNvPr>
            <p:cNvSpPr txBox="1"/>
            <p:nvPr/>
          </p:nvSpPr>
          <p:spPr>
            <a:xfrm>
              <a:off x="336328" y="1971840"/>
              <a:ext cx="3321269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it-IT" sz="1800" dirty="0">
                  <a:effectLst/>
                  <a:latin typeface="Formula1 Display Bold" panose="02000000000000000000" pitchFamily="50" charset="0"/>
                </a:rPr>
                <a:t>Creazione</a:t>
              </a:r>
              <a:r>
                <a:rPr lang="it-IT" sz="1800" dirty="0">
                  <a:effectLst/>
                  <a:latin typeface="Formula1 Display Regular" panose="02000000000000000000" pitchFamily="50" charset="0"/>
                </a:rPr>
                <a:t> </a:t>
              </a:r>
              <a:r>
                <a:rPr lang="it-IT" dirty="0">
                  <a:latin typeface="Formula1 Display Regular" panose="02000000000000000000" pitchFamily="50" charset="0"/>
                </a:rPr>
                <a:t>di nuovi campionati</a:t>
              </a:r>
              <a:endParaRPr lang="it-IT" sz="1800" dirty="0">
                <a:latin typeface="Formula1 Display Regular" panose="02000000000000000000" pitchFamily="50" charset="0"/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124A4D56-6C98-2237-B438-751A7C034F22}"/>
              </a:ext>
            </a:extLst>
          </p:cNvPr>
          <p:cNvGrpSpPr/>
          <p:nvPr/>
        </p:nvGrpSpPr>
        <p:grpSpPr>
          <a:xfrm>
            <a:off x="3615558" y="3154011"/>
            <a:ext cx="3321269" cy="2616431"/>
            <a:chOff x="2017982" y="3429338"/>
            <a:chExt cx="3321269" cy="2616431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3C3DDEAC-5214-3A46-9BC5-EC8DF9BAF8DB}"/>
                </a:ext>
              </a:extLst>
            </p:cNvPr>
            <p:cNvSpPr/>
            <p:nvPr/>
          </p:nvSpPr>
          <p:spPr>
            <a:xfrm>
              <a:off x="3352798" y="3429338"/>
              <a:ext cx="609600" cy="609600"/>
            </a:xfrm>
            <a:prstGeom prst="ellips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 err="1">
                  <a:latin typeface="Formula1 Display Regular" panose="02000000000000000000" pitchFamily="2" charset="0"/>
                </a:rPr>
                <a:t>R</a:t>
              </a:r>
              <a:endParaRPr lang="it-IT" dirty="0">
                <a:latin typeface="Formula1 Display Regular" panose="02000000000000000000" pitchFamily="2" charset="0"/>
              </a:endParaRPr>
            </a:p>
          </p:txBody>
        </p: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A0FC004E-F886-5821-EE98-53983BD3F173}"/>
                </a:ext>
              </a:extLst>
            </p:cNvPr>
            <p:cNvCxnSpPr>
              <a:cxnSpLocks/>
            </p:cNvCxnSpPr>
            <p:nvPr/>
          </p:nvCxnSpPr>
          <p:spPr>
            <a:xfrm>
              <a:off x="3668108" y="4038938"/>
              <a:ext cx="0" cy="788276"/>
            </a:xfrm>
            <a:prstGeom prst="lin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25AA437E-3C48-9ADC-AB6C-5492038D06D1}"/>
                </a:ext>
              </a:extLst>
            </p:cNvPr>
            <p:cNvSpPr txBox="1"/>
            <p:nvPr/>
          </p:nvSpPr>
          <p:spPr>
            <a:xfrm>
              <a:off x="2017982" y="5071848"/>
              <a:ext cx="3321269" cy="973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it-IT" dirty="0">
                  <a:latin typeface="Formula1 Display Bold" panose="02000000000000000000" pitchFamily="50" charset="0"/>
                </a:rPr>
                <a:t>Lettura</a:t>
              </a:r>
              <a:r>
                <a:rPr lang="it-IT" dirty="0">
                  <a:latin typeface="Formula1 Display Regular" panose="02000000000000000000" pitchFamily="50" charset="0"/>
                </a:rPr>
                <a:t> dei dati relativi a piloti, circuiti e campionati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D87C0A52-3B02-F0A2-838F-23883B901D36}"/>
              </a:ext>
            </a:extLst>
          </p:cNvPr>
          <p:cNvGrpSpPr/>
          <p:nvPr/>
        </p:nvGrpSpPr>
        <p:grpSpPr>
          <a:xfrm>
            <a:off x="5276192" y="1696513"/>
            <a:ext cx="3321269" cy="2067098"/>
            <a:chOff x="3678616" y="1971840"/>
            <a:chExt cx="3321269" cy="2067098"/>
          </a:xfrm>
        </p:grpSpPr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58309348-E207-C26B-B70B-938F7A432D26}"/>
                </a:ext>
              </a:extLst>
            </p:cNvPr>
            <p:cNvSpPr/>
            <p:nvPr/>
          </p:nvSpPr>
          <p:spPr>
            <a:xfrm>
              <a:off x="5013432" y="3429338"/>
              <a:ext cx="609600" cy="609600"/>
            </a:xfrm>
            <a:prstGeom prst="ellips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Formula1 Display Regular" panose="02000000000000000000" pitchFamily="2" charset="0"/>
                </a:rPr>
                <a:t>U</a:t>
              </a:r>
            </a:p>
          </p:txBody>
        </p: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8DABAEAB-50FA-84CA-A08E-E136A2C2AABE}"/>
                </a:ext>
              </a:extLst>
            </p:cNvPr>
            <p:cNvCxnSpPr>
              <a:cxnSpLocks/>
            </p:cNvCxnSpPr>
            <p:nvPr/>
          </p:nvCxnSpPr>
          <p:spPr>
            <a:xfrm>
              <a:off x="5318232" y="2641062"/>
              <a:ext cx="0" cy="788276"/>
            </a:xfrm>
            <a:prstGeom prst="lin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F4C39963-8CDA-8274-2CFB-56B588879F7A}"/>
                </a:ext>
              </a:extLst>
            </p:cNvPr>
            <p:cNvSpPr txBox="1"/>
            <p:nvPr/>
          </p:nvSpPr>
          <p:spPr>
            <a:xfrm>
              <a:off x="3678616" y="1971840"/>
              <a:ext cx="3321269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it-IT" dirty="0">
                  <a:latin typeface="Formula1 Display Bold" panose="02000000000000000000" pitchFamily="50" charset="0"/>
                </a:rPr>
                <a:t>Aggiornamento </a:t>
              </a:r>
              <a:r>
                <a:rPr lang="it-IT" dirty="0">
                  <a:latin typeface="Formula1 Display Regular" panose="02000000000000000000" pitchFamily="50" charset="0"/>
                </a:rPr>
                <a:t>delle informazioni di gara</a:t>
              </a:r>
              <a:endParaRPr lang="it-IT" sz="1800" dirty="0">
                <a:latin typeface="Formula1 Display Regular" panose="02000000000000000000" pitchFamily="50" charset="0"/>
              </a:endParaRP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C2AEF4AA-482D-8DAD-2EFA-7F06D14CAE32}"/>
              </a:ext>
            </a:extLst>
          </p:cNvPr>
          <p:cNvGrpSpPr/>
          <p:nvPr/>
        </p:nvGrpSpPr>
        <p:grpSpPr>
          <a:xfrm>
            <a:off x="6936827" y="3154011"/>
            <a:ext cx="3321269" cy="2312175"/>
            <a:chOff x="5339251" y="3429338"/>
            <a:chExt cx="3321269" cy="2312175"/>
          </a:xfrm>
        </p:grpSpPr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972E573F-735A-4F85-9AFA-402CC5E5D2D1}"/>
                </a:ext>
              </a:extLst>
            </p:cNvPr>
            <p:cNvSpPr/>
            <p:nvPr/>
          </p:nvSpPr>
          <p:spPr>
            <a:xfrm>
              <a:off x="6674066" y="3429338"/>
              <a:ext cx="609600" cy="609600"/>
            </a:xfrm>
            <a:prstGeom prst="ellips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latin typeface="Formula1 Display Regular" panose="02000000000000000000" pitchFamily="2" charset="0"/>
                </a:rPr>
                <a:t>D</a:t>
              </a:r>
            </a:p>
          </p:txBody>
        </p: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9F1DDC97-3CA5-7B7D-3127-D2A1740E9E64}"/>
                </a:ext>
              </a:extLst>
            </p:cNvPr>
            <p:cNvCxnSpPr>
              <a:cxnSpLocks/>
            </p:cNvCxnSpPr>
            <p:nvPr/>
          </p:nvCxnSpPr>
          <p:spPr>
            <a:xfrm>
              <a:off x="6989376" y="4038938"/>
              <a:ext cx="0" cy="788276"/>
            </a:xfrm>
            <a:prstGeom prst="line">
              <a:avLst/>
            </a:prstGeom>
            <a:ln w="76200">
              <a:solidFill>
                <a:srgbClr val="E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8ABB543-3A40-A61E-B627-28278EAB2B1D}"/>
                </a:ext>
              </a:extLst>
            </p:cNvPr>
            <p:cNvSpPr txBox="1"/>
            <p:nvPr/>
          </p:nvSpPr>
          <p:spPr>
            <a:xfrm>
              <a:off x="5339251" y="5072291"/>
              <a:ext cx="3321269" cy="669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it-IT" dirty="0">
                  <a:latin typeface="Formula1 Display Bold" panose="02000000000000000000" pitchFamily="50" charset="0"/>
                </a:rPr>
                <a:t>Eliminazione </a:t>
              </a:r>
              <a:r>
                <a:rPr lang="it-IT" dirty="0">
                  <a:latin typeface="Formula1 Display Regular" panose="02000000000000000000" pitchFamily="50" charset="0"/>
                </a:rPr>
                <a:t>di campionati e gare</a:t>
              </a:r>
              <a:endParaRPr lang="it-IT" sz="1800" dirty="0">
                <a:latin typeface="Formula1 Display Regular" panose="02000000000000000000" pitchFamily="50" charset="0"/>
              </a:endParaRPr>
            </a:p>
          </p:txBody>
        </p:sp>
      </p:grpSp>
      <p:pic>
        <p:nvPicPr>
          <p:cNvPr id="9" name="Picture 8" descr="MotoGP Logo and symbol, meaning, history, PNG">
            <a:extLst>
              <a:ext uri="{FF2B5EF4-FFF2-40B4-BE49-F238E27FC236}">
                <a16:creationId xmlns:a16="http://schemas.microsoft.com/office/drawing/2014/main" id="{DB9C4FA5-D45A-D283-3540-DF76C3DA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Corsa motociclistica, veicolo, elmetto, sport motoristici&#10;&#10;Il contenuto generato dall'IA potrebbe non essere corretto.">
            <a:extLst>
              <a:ext uri="{FF2B5EF4-FFF2-40B4-BE49-F238E27FC236}">
                <a16:creationId xmlns:a16="http://schemas.microsoft.com/office/drawing/2014/main" id="{303D1EA8-DF25-5DDD-9C00-9C5F6A92B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958" y="3940592"/>
            <a:ext cx="3048967" cy="30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7B27F-FD41-5569-03EF-D81C78E1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gruppo&#10;&#10;Il contenuto generato dall'IA potrebbe non essere corretto.">
            <a:extLst>
              <a:ext uri="{FF2B5EF4-FFF2-40B4-BE49-F238E27FC236}">
                <a16:creationId xmlns:a16="http://schemas.microsoft.com/office/drawing/2014/main" id="{78783429-42B7-E6B2-0CC7-B55737918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278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B495982-82E3-0445-FC73-0A8B05E9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002631"/>
            <a:ext cx="10515600" cy="2852737"/>
          </a:xfrm>
        </p:spPr>
        <p:txBody>
          <a:bodyPr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Formula1 Display Bold" panose="02000000000000000000" pitchFamily="50" charset="0"/>
              </a:rPr>
              <a:t>Dataset e Database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1F83C683-1238-F08C-84D7-D62CF816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9696" y="4379256"/>
            <a:ext cx="7965308" cy="1500187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Dataset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Refactor</a:t>
            </a:r>
            <a:endParaRPr lang="it-IT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Formula1 Display Regular" panose="02000000000000000000" pitchFamily="50" charset="0"/>
              </a:rPr>
              <a:t>Data </a:t>
            </a:r>
            <a:r>
              <a:rPr lang="it-IT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Cleaning</a:t>
            </a:r>
            <a:endParaRPr lang="it-IT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  <a:p>
            <a:pPr algn="ctr"/>
            <a:r>
              <a:rPr lang="it-IT" sz="2000" dirty="0" err="1">
                <a:solidFill>
                  <a:schemeClr val="bg1"/>
                </a:solidFill>
                <a:latin typeface="Formula1 Display Regular" panose="02000000000000000000" pitchFamily="50" charset="0"/>
              </a:rPr>
              <a:t>NoSQL</a:t>
            </a:r>
            <a:endParaRPr lang="it-IT" sz="2000" dirty="0">
              <a:solidFill>
                <a:schemeClr val="bg1"/>
              </a:solidFill>
              <a:latin typeface="Formula1 Display 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21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EFC20942-9920-AF7C-B18F-8E737C29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EF0000"/>
                </a:solidFill>
                <a:latin typeface="Formula1 Display Regular" panose="02000000000000000000" pitchFamily="50" charset="0"/>
              </a:rPr>
              <a:t>Dataset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D83F625-0458-5FC9-B5EB-EAB62E78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3826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Il dataset utilizzato per lo sviluppo della piattaforma è disponibile su </a:t>
            </a:r>
            <a:r>
              <a:rPr lang="it-IT" sz="2800" dirty="0" err="1">
                <a:solidFill>
                  <a:srgbClr val="EF0000"/>
                </a:solidFill>
                <a:latin typeface="Formula1 Display Regular" panose="02000000000000000000" pitchFamily="50" charset="0"/>
              </a:rPr>
              <a:t>Kaggle</a:t>
            </a:r>
            <a:r>
              <a:rPr lang="it-IT" sz="2800" dirty="0">
                <a:latin typeface="Formula1 Display Regular" panose="02000000000000000000" pitchFamily="50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800" dirty="0">
                <a:latin typeface="Formula1 Display Regular" panose="02000000000000000000" pitchFamily="50" charset="0"/>
              </a:rPr>
              <a:t>In questa pagina sono disponibili diversi datasets, ognuno rappresentante informazioni specifiche, come ad esempio: risultati, dati sui piloti, gare, costruttori  e circuiti.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4850DC-B25D-685C-68ED-39754DB38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09" y="5263178"/>
            <a:ext cx="2219381" cy="8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MotoGP Logo and symbol, meaning, history, PNG">
            <a:extLst>
              <a:ext uri="{FF2B5EF4-FFF2-40B4-BE49-F238E27FC236}">
                <a16:creationId xmlns:a16="http://schemas.microsoft.com/office/drawing/2014/main" id="{95AF7F6D-021D-40B7-AAFF-9B5716E6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037" y="2446"/>
            <a:ext cx="1289525" cy="72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4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552</Words>
  <Application>Microsoft Macintosh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Formula1 Display Bold</vt:lpstr>
      <vt:lpstr>Formula1 Display Regular</vt:lpstr>
      <vt:lpstr>Tema di Office</vt:lpstr>
      <vt:lpstr>MotoGP championship simulator</vt:lpstr>
      <vt:lpstr>Cos’è MotoGP championship simulator?</vt:lpstr>
      <vt:lpstr>Quali sono i parametri?</vt:lpstr>
      <vt:lpstr>Panoramica generale</vt:lpstr>
      <vt:lpstr>Contesto</vt:lpstr>
      <vt:lpstr>Tecnologie utilizzate</vt:lpstr>
      <vt:lpstr>Le operazioni CRUD</vt:lpstr>
      <vt:lpstr>Dataset e Database</vt:lpstr>
      <vt:lpstr>Dataset</vt:lpstr>
      <vt:lpstr>Dataset</vt:lpstr>
      <vt:lpstr>Refactor</vt:lpstr>
      <vt:lpstr>Data cleaning</vt:lpstr>
      <vt:lpstr>NoSQL</vt:lpstr>
      <vt:lpstr>Simulazione</vt:lpstr>
      <vt:lpstr>Modello del pilota</vt:lpstr>
      <vt:lpstr>Addestramento</vt:lpstr>
      <vt:lpstr>Funzionamento della simulazione</vt:lpstr>
      <vt:lpstr>Deployment</vt:lpstr>
      <vt:lpstr>MotoGP championship simulator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F1 Predictor</dc:title>
  <dc:creator>TEODORO GRAUSO</dc:creator>
  <cp:lastModifiedBy>GIOVANNI MANFREDI</cp:lastModifiedBy>
  <cp:revision>64</cp:revision>
  <dcterms:created xsi:type="dcterms:W3CDTF">2024-02-14T09:49:25Z</dcterms:created>
  <dcterms:modified xsi:type="dcterms:W3CDTF">2025-06-18T21:01:58Z</dcterms:modified>
</cp:coreProperties>
</file>